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7" r:id="rId2"/>
    <p:sldId id="268" r:id="rId3"/>
    <p:sldId id="272" r:id="rId4"/>
    <p:sldId id="269" r:id="rId5"/>
    <p:sldId id="271" r:id="rId6"/>
    <p:sldId id="270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FF"/>
    <a:srgbClr val="FF5000"/>
    <a:srgbClr val="FF99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ED6BE-7D76-4DBE-A0EA-4D002C620F5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A66F0-4282-41C8-9E7A-0381DB957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6F0-4282-41C8-9E7A-0381DB9573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6F0-4282-41C8-9E7A-0381DB9573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2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D8DA-DB66-450F-898A-EF6EB01B12A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678C-27FF-4A49-8FBC-0E653FA95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.jpeg"/><Relationship Id="rId21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5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9512" y="764704"/>
            <a:ext cx="8784976" cy="360040"/>
            <a:chOff x="179512" y="764704"/>
            <a:chExt cx="8784976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9592" y="764704"/>
              <a:ext cx="806489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764705"/>
              <a:ext cx="792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Инновационный территориальный промышленный кластер белой техники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6051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368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764704"/>
              <a:ext cx="35165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http://www.kommersant.ru/factbook/picture/2077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60" t="31688" r="31961" b="36624"/>
          <a:stretch>
            <a:fillRect/>
          </a:stretch>
        </p:blipFill>
        <p:spPr bwMode="auto">
          <a:xfrm>
            <a:off x="35495" y="3861048"/>
            <a:ext cx="2036799" cy="648072"/>
          </a:xfrm>
          <a:prstGeom prst="rect">
            <a:avLst/>
          </a:prstGeom>
          <a:noFill/>
        </p:spPr>
      </p:pic>
      <p:pic>
        <p:nvPicPr>
          <p:cNvPr id="1028" name="Picture 4" descr="http://www.hotpoint-ariston-shop.ru/userfiles/image/1(7).jpg"/>
          <p:cNvPicPr>
            <a:picLocks noChangeAspect="1" noChangeArrowheads="1"/>
          </p:cNvPicPr>
          <p:nvPr/>
        </p:nvPicPr>
        <p:blipFill>
          <a:blip r:embed="rId4" cstate="print"/>
          <a:srcRect l="6710" t="12670" r="8297" b="11309"/>
          <a:stretch>
            <a:fillRect/>
          </a:stretch>
        </p:blipFill>
        <p:spPr bwMode="auto">
          <a:xfrm>
            <a:off x="1763688" y="4797152"/>
            <a:ext cx="1976219" cy="936104"/>
          </a:xfrm>
          <a:prstGeom prst="rect">
            <a:avLst/>
          </a:prstGeom>
          <a:noFill/>
        </p:spPr>
      </p:pic>
      <p:pic>
        <p:nvPicPr>
          <p:cNvPr id="1030" name="Picture 6" descr="http://r.e-sirket.com/resimler/236000/23757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78" b="30212"/>
          <a:stretch>
            <a:fillRect/>
          </a:stretch>
        </p:blipFill>
        <p:spPr bwMode="auto">
          <a:xfrm>
            <a:off x="3131840" y="3861048"/>
            <a:ext cx="3127206" cy="57606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196752"/>
            <a:ext cx="55506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60" t="15399" r="14600" b="66776"/>
          <a:stretch>
            <a:fillRect/>
          </a:stretch>
        </p:blipFill>
        <p:spPr bwMode="auto">
          <a:xfrm>
            <a:off x="4427984" y="5013176"/>
            <a:ext cx="4252707" cy="12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lokomoti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115" y="1628800"/>
            <a:ext cx="4903689" cy="2728747"/>
          </a:xfrm>
          <a:prstGeom prst="rect">
            <a:avLst/>
          </a:prstGeom>
        </p:spPr>
      </p:pic>
      <p:pic>
        <p:nvPicPr>
          <p:cNvPr id="16" name="Рисунок 15" descr="подложка.jpg"/>
          <p:cNvPicPr>
            <a:picLocks noChangeAspect="1"/>
          </p:cNvPicPr>
          <p:nvPr/>
        </p:nvPicPr>
        <p:blipFill>
          <a:blip r:embed="rId2" cstate="print"/>
          <a:srcRect l="88495" r="3242" b="90022"/>
          <a:stretch>
            <a:fillRect/>
          </a:stretch>
        </p:blipFill>
        <p:spPr>
          <a:xfrm>
            <a:off x="0" y="0"/>
            <a:ext cx="755576" cy="6843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2" y="95031"/>
            <a:ext cx="576064" cy="6612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0" descr="под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9512" y="764704"/>
            <a:ext cx="8784976" cy="360040"/>
            <a:chOff x="179512" y="764704"/>
            <a:chExt cx="8784976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9592" y="764704"/>
              <a:ext cx="806489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764705"/>
              <a:ext cx="792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Инновационный территориальный промышленный кластер белой техники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6051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368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764704"/>
              <a:ext cx="35165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99592" y="1484784"/>
            <a:ext cx="3384376" cy="1944216"/>
            <a:chOff x="467544" y="1484784"/>
            <a:chExt cx="2736304" cy="194421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67544" y="1484784"/>
              <a:ext cx="0" cy="1944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67544" y="3429000"/>
              <a:ext cx="2736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 descr="холодиьник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2852936"/>
              <a:ext cx="372179" cy="551354"/>
            </a:xfrm>
            <a:prstGeom prst="rect">
              <a:avLst/>
            </a:prstGeom>
          </p:spPr>
        </p:pic>
        <p:pic>
          <p:nvPicPr>
            <p:cNvPr id="16" name="Рисунок 15" descr="холодиьни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461" y="2636912"/>
              <a:ext cx="372179" cy="767378"/>
            </a:xfrm>
            <a:prstGeom prst="rect">
              <a:avLst/>
            </a:prstGeom>
          </p:spPr>
        </p:pic>
        <p:pic>
          <p:nvPicPr>
            <p:cNvPr id="17" name="Рисунок 16" descr="холодиьни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3539" y="2420888"/>
              <a:ext cx="372179" cy="983402"/>
            </a:xfrm>
            <a:prstGeom prst="rect">
              <a:avLst/>
            </a:prstGeom>
          </p:spPr>
        </p:pic>
        <p:pic>
          <p:nvPicPr>
            <p:cNvPr id="18" name="Рисунок 17" descr="холодиьник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1549" y="2132856"/>
              <a:ext cx="372179" cy="1271434"/>
            </a:xfrm>
            <a:prstGeom prst="rect">
              <a:avLst/>
            </a:prstGeom>
          </p:spPr>
        </p:pic>
        <p:pic>
          <p:nvPicPr>
            <p:cNvPr id="19" name="Рисунок 18" descr="холодиьни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3597" y="1988840"/>
              <a:ext cx="372179" cy="1415450"/>
            </a:xfrm>
            <a:prstGeom prst="rect">
              <a:avLst/>
            </a:prstGeom>
          </p:spPr>
        </p:pic>
        <p:pic>
          <p:nvPicPr>
            <p:cNvPr id="20" name="Рисунок 19" descr="холодиьни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5645" y="1772816"/>
              <a:ext cx="372179" cy="1631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292080" y="1484784"/>
            <a:ext cx="3384376" cy="1944216"/>
            <a:chOff x="3923928" y="1484784"/>
            <a:chExt cx="2736304" cy="194421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923928" y="1484784"/>
              <a:ext cx="0" cy="1944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3928" y="3429000"/>
              <a:ext cx="2736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 descr="машинка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5936" y="2996952"/>
              <a:ext cx="383496" cy="404664"/>
            </a:xfrm>
            <a:prstGeom prst="rect">
              <a:avLst/>
            </a:prstGeom>
          </p:spPr>
        </p:pic>
        <p:pic>
          <p:nvPicPr>
            <p:cNvPr id="29" name="Рисунок 28" descr="машинка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4528" y="2780928"/>
              <a:ext cx="383496" cy="620688"/>
            </a:xfrm>
            <a:prstGeom prst="rect">
              <a:avLst/>
            </a:prstGeom>
          </p:spPr>
        </p:pic>
        <p:pic>
          <p:nvPicPr>
            <p:cNvPr id="30" name="Рисунок 29" descr="машинка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6576" y="2924944"/>
              <a:ext cx="383496" cy="476672"/>
            </a:xfrm>
            <a:prstGeom prst="rect">
              <a:avLst/>
            </a:prstGeom>
          </p:spPr>
        </p:pic>
        <p:pic>
          <p:nvPicPr>
            <p:cNvPr id="31" name="Рисунок 30" descr="машинка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8766" y="2541546"/>
              <a:ext cx="383496" cy="476672"/>
            </a:xfrm>
            <a:prstGeom prst="rect">
              <a:avLst/>
            </a:prstGeom>
          </p:spPr>
        </p:pic>
        <p:pic>
          <p:nvPicPr>
            <p:cNvPr id="32" name="Рисунок 31" descr="машинка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68624" y="2749029"/>
              <a:ext cx="383496" cy="648072"/>
            </a:xfrm>
            <a:prstGeom prst="rect">
              <a:avLst/>
            </a:prstGeom>
          </p:spPr>
        </p:pic>
        <p:pic>
          <p:nvPicPr>
            <p:cNvPr id="33" name="Рисунок 32" descr="машинка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1447" y="2276872"/>
              <a:ext cx="383496" cy="648072"/>
            </a:xfrm>
            <a:prstGeom prst="rect">
              <a:avLst/>
            </a:prstGeom>
          </p:spPr>
        </p:pic>
        <p:pic>
          <p:nvPicPr>
            <p:cNvPr id="37" name="Рисунок 36" descr="машинка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24128" y="2708920"/>
              <a:ext cx="383496" cy="698814"/>
            </a:xfrm>
            <a:prstGeom prst="rect">
              <a:avLst/>
            </a:prstGeom>
          </p:spPr>
        </p:pic>
        <p:pic>
          <p:nvPicPr>
            <p:cNvPr id="38" name="Рисунок 37" descr="машинка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26318" y="2226130"/>
              <a:ext cx="383496" cy="698814"/>
            </a:xfrm>
            <a:prstGeom prst="rect">
              <a:avLst/>
            </a:prstGeom>
          </p:spPr>
        </p:pic>
        <p:pic>
          <p:nvPicPr>
            <p:cNvPr id="41" name="Рисунок 40" descr="машинка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56176" y="2852936"/>
              <a:ext cx="383496" cy="548680"/>
            </a:xfrm>
            <a:prstGeom prst="rect">
              <a:avLst/>
            </a:prstGeom>
          </p:spPr>
        </p:pic>
        <p:pic>
          <p:nvPicPr>
            <p:cNvPr id="42" name="Рисунок 41" descr="машинка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56176" y="2448272"/>
              <a:ext cx="383496" cy="548680"/>
            </a:xfrm>
            <a:prstGeom prst="rect">
              <a:avLst/>
            </a:prstGeom>
          </p:spPr>
        </p:pic>
        <p:pic>
          <p:nvPicPr>
            <p:cNvPr id="43" name="Рисунок 42" descr="машинка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56176" y="2016224"/>
              <a:ext cx="383496" cy="54868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1043608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1547664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2051720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2483768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3059832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5896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5406620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5929519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444208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6988373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7524328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8070916" y="3429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</a:t>
            </a:r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395536" y="330625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700</a:t>
            </a:r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5536" y="16288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1900</a:t>
            </a:r>
            <a:endParaRPr lang="ru-RU" sz="1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798108" y="1740917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98108" y="22768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95685" y="198884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06318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95685" y="2546061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03895" y="2821037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5536" y="302885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900</a:t>
            </a:r>
            <a:endParaRPr lang="ru-RU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395536" y="27089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1100</a:t>
            </a:r>
            <a:endParaRPr lang="ru-RU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395536" y="242088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1300</a:t>
            </a:r>
            <a:endParaRPr lang="ru-RU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395536" y="215412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1500</a:t>
            </a:r>
            <a:endParaRPr lang="ru-RU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395536" y="186609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1700</a:t>
            </a:r>
            <a:endParaRPr lang="ru-RU" sz="1000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190596" y="22768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188173" y="198884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198806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188173" y="2546061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196383" y="2821037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788024" y="330625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700</a:t>
            </a:r>
            <a:endParaRPr lang="ru-RU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4788024" y="302885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900</a:t>
            </a:r>
            <a:endParaRPr lang="ru-RU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4788024" y="27089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1100</a:t>
            </a:r>
            <a:endParaRPr lang="ru-RU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788024" y="242088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1300</a:t>
            </a:r>
            <a:endParaRPr lang="ru-RU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4788024" y="215412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1500</a:t>
            </a:r>
            <a:endParaRPr lang="ru-RU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4788024" y="186609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1700</a:t>
            </a:r>
            <a:endParaRPr lang="ru-RU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5364088" y="27383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941</a:t>
            </a:r>
            <a:endParaRPr lang="ru-RU" sz="1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785503" y="2522372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1156</a:t>
            </a:r>
            <a:endParaRPr lang="ru-RU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350934" y="2308771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1315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6865623" y="2041103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1539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441687" y="1969095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1617</a:t>
            </a:r>
            <a:endParaRPr lang="ru-RU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7945743" y="1753071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1709</a:t>
            </a:r>
            <a:endParaRPr lang="ru-RU" sz="1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510723" y="1537047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1888</a:t>
            </a:r>
            <a:endParaRPr lang="ru-RU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987824" y="1753071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1806</a:t>
            </a:r>
            <a:endParaRPr lang="ru-RU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473135" y="1897087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1733</a:t>
            </a:r>
            <a:endParaRPr lang="ru-RU" sz="14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979712" y="2185119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1535</a:t>
            </a:r>
            <a:endParaRPr lang="ru-RU" sz="1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1475656" y="2348880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1412</a:t>
            </a:r>
            <a:endParaRPr lang="ru-RU" sz="1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939701" y="2617167"/>
            <a:ext cx="58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1281</a:t>
            </a:r>
            <a:endParaRPr lang="ru-RU" sz="1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11560" y="138257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шт.</a:t>
            </a:r>
            <a:endParaRPr lang="ru-RU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004048" y="138257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шт.</a:t>
            </a:r>
            <a:endParaRPr lang="ru-RU" sz="1000" dirty="0"/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795685" y="34290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188173" y="34290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79512" y="1081147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                 Динамика объемов производства</a:t>
            </a:r>
            <a:br>
              <a:rPr lang="ru-RU" sz="1400" dirty="0" smtClean="0"/>
            </a:br>
            <a:r>
              <a:rPr lang="ru-RU" sz="1400" dirty="0" smtClean="0"/>
              <a:t>холодильников/морозильников                                                        стиральных машин</a:t>
            </a:r>
            <a:endParaRPr lang="ru-RU" sz="1400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07504" y="3717032"/>
            <a:ext cx="8928992" cy="2880320"/>
          </a:xfrm>
          <a:prstGeom prst="roundRect">
            <a:avLst>
              <a:gd name="adj" fmla="val 758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79512" y="3818516"/>
            <a:ext cx="5232895" cy="2664296"/>
          </a:xfrm>
          <a:prstGeom prst="roundRect">
            <a:avLst>
              <a:gd name="adj" fmla="val 7580"/>
            </a:avLst>
          </a:prstGeom>
          <a:solidFill>
            <a:srgbClr val="CC66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www.kommersant.ru/factbook/picture/87261"/>
          <p:cNvPicPr>
            <a:picLocks noGrp="1" noChangeAspect="1" noChangeArrowheads="1"/>
          </p:cNvPicPr>
          <p:nvPr>
            <p:ph idx="1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826" y="5033721"/>
            <a:ext cx="1728192" cy="1317410"/>
          </a:xfrm>
          <a:prstGeom prst="rect">
            <a:avLst/>
          </a:prstGeom>
          <a:noFill/>
        </p:spPr>
      </p:pic>
      <p:pic>
        <p:nvPicPr>
          <p:cNvPr id="27654" name="Picture 6" descr="http://www.ruscable.ru/news/image.php?foto_id=22661&amp;ex=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40" b="29441"/>
          <a:stretch>
            <a:fillRect/>
          </a:stretch>
        </p:blipFill>
        <p:spPr bwMode="auto">
          <a:xfrm>
            <a:off x="3601574" y="3994222"/>
            <a:ext cx="1730614" cy="751467"/>
          </a:xfrm>
          <a:prstGeom prst="rect">
            <a:avLst/>
          </a:prstGeom>
          <a:noFill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826" y="3983798"/>
            <a:ext cx="1729970" cy="72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93364" y="5043373"/>
            <a:ext cx="1738824" cy="13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TextBox 111"/>
          <p:cNvSpPr txBox="1"/>
          <p:nvPr/>
        </p:nvSpPr>
        <p:spPr>
          <a:xfrm>
            <a:off x="1931863" y="3950990"/>
            <a:ext cx="1728192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22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участника</a:t>
            </a:r>
          </a:p>
          <a:p>
            <a:pPr algn="ctr">
              <a:lnSpc>
                <a:spcPct val="80000"/>
              </a:lnSpc>
            </a:pPr>
            <a:endParaRPr lang="ru-RU" sz="1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16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промышленных предприятий</a:t>
            </a:r>
          </a:p>
          <a:p>
            <a:pPr algn="ctr">
              <a:lnSpc>
                <a:spcPct val="80000"/>
              </a:lnSpc>
            </a:pPr>
            <a:endParaRPr lang="ru-RU" sz="1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9,2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млрд. руб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2600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рабочих мест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6084168" y="3820939"/>
            <a:ext cx="2880319" cy="2664296"/>
          </a:xfrm>
          <a:prstGeom prst="roundRect">
            <a:avLst>
              <a:gd name="adj" fmla="val 7580"/>
            </a:avLst>
          </a:prstGeom>
          <a:solidFill>
            <a:srgbClr val="CC66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" name="Группа 116"/>
          <p:cNvGrpSpPr/>
          <p:nvPr/>
        </p:nvGrpSpPr>
        <p:grpSpPr>
          <a:xfrm>
            <a:off x="6133355" y="4229021"/>
            <a:ext cx="2759125" cy="1812834"/>
            <a:chOff x="5980260" y="4064438"/>
            <a:chExt cx="2759125" cy="1812834"/>
          </a:xfrm>
        </p:grpSpPr>
        <p:pic>
          <p:nvPicPr>
            <p:cNvPr id="114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l="14270" r="35134" b="16667"/>
            <a:stretch>
              <a:fillRect/>
            </a:stretch>
          </p:blipFill>
          <p:spPr bwMode="auto">
            <a:xfrm>
              <a:off x="5980260" y="4077072"/>
              <a:ext cx="2759125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8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560" t="15399" r="14600" b="66776"/>
            <a:stretch>
              <a:fillRect/>
            </a:stretch>
          </p:blipFill>
          <p:spPr bwMode="auto">
            <a:xfrm>
              <a:off x="6732240" y="4064438"/>
              <a:ext cx="1008112" cy="300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" name="TextBox 117"/>
          <p:cNvSpPr txBox="1"/>
          <p:nvPr/>
        </p:nvSpPr>
        <p:spPr>
          <a:xfrm>
            <a:off x="6084168" y="3861048"/>
            <a:ext cx="280831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20,9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млрд. руб.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84168" y="6065538"/>
            <a:ext cx="280831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4200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рабочих мест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29225" y="440981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>
                    <a:lumMod val="95000"/>
                  </a:schemeClr>
                </a:solidFill>
              </a:rPr>
              <a:t>+</a:t>
            </a:r>
            <a:endParaRPr lang="ru-R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5412407" y="4256221"/>
            <a:ext cx="665649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412407" y="6041855"/>
            <a:ext cx="686544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Рисунок 103" descr="подложка.jpg"/>
          <p:cNvPicPr>
            <a:picLocks noChangeAspect="1"/>
          </p:cNvPicPr>
          <p:nvPr/>
        </p:nvPicPr>
        <p:blipFill>
          <a:blip r:embed="rId3" cstate="print"/>
          <a:srcRect l="88495" r="3242" b="90022"/>
          <a:stretch>
            <a:fillRect/>
          </a:stretch>
        </p:blipFill>
        <p:spPr>
          <a:xfrm>
            <a:off x="0" y="0"/>
            <a:ext cx="755576" cy="684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8693" y="100759"/>
            <a:ext cx="579170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764704"/>
            <a:ext cx="8784976" cy="360040"/>
            <a:chOff x="179512" y="764704"/>
            <a:chExt cx="8784976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9592" y="764704"/>
              <a:ext cx="806489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764705"/>
              <a:ext cx="792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Инновационный территориальный промышленный кластер белой техники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6051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368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764704"/>
              <a:ext cx="35165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Скругленный прямоугольник 100"/>
          <p:cNvSpPr/>
          <p:nvPr/>
        </p:nvSpPr>
        <p:spPr>
          <a:xfrm>
            <a:off x="71500" y="1205136"/>
            <a:ext cx="8928992" cy="5256584"/>
          </a:xfrm>
          <a:prstGeom prst="roundRect">
            <a:avLst>
              <a:gd name="adj" fmla="val 758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 descr="подложка.jpg"/>
          <p:cNvPicPr>
            <a:picLocks noChangeAspect="1"/>
          </p:cNvPicPr>
          <p:nvPr/>
        </p:nvPicPr>
        <p:blipFill>
          <a:blip r:embed="rId3" cstate="print"/>
          <a:srcRect l="88495" r="3242" b="90022"/>
          <a:stretch>
            <a:fillRect/>
          </a:stretch>
        </p:blipFill>
        <p:spPr>
          <a:xfrm>
            <a:off x="0" y="0"/>
            <a:ext cx="755576" cy="684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3" y="100759"/>
            <a:ext cx="579170" cy="65232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052845" y="3121467"/>
            <a:ext cx="3260548" cy="10004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ЗАО «Индезит Интернэшнл»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3176" y="1635546"/>
            <a:ext cx="2411331" cy="744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ООО «Компания </a:t>
            </a:r>
            <a:r>
              <a:rPr lang="ru-RU" sz="1400" b="1" dirty="0" err="1" smtClean="0">
                <a:solidFill>
                  <a:schemeClr val="tx1"/>
                </a:solidFill>
              </a:rPr>
              <a:t>Ассоль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(изделия </a:t>
            </a:r>
            <a:r>
              <a:rPr lang="ru-RU" sz="1400" dirty="0">
                <a:solidFill>
                  <a:schemeClr val="tx1"/>
                </a:solidFill>
              </a:rPr>
              <a:t>из пластмасс  для сложнобытовой </a:t>
            </a:r>
            <a:r>
              <a:rPr lang="ru-RU" sz="1400" dirty="0" smtClean="0">
                <a:solidFill>
                  <a:schemeClr val="tx1"/>
                </a:solidFill>
              </a:rPr>
              <a:t>техники)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62306" y="1643173"/>
            <a:ext cx="3241062" cy="7490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ЛПО «Электроаппарат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(шнуры питания, электропроводка для бытовой техники)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5976" y="3981400"/>
            <a:ext cx="2411331" cy="9207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</a:t>
            </a:r>
            <a:r>
              <a:rPr lang="ru-RU" sz="1400" b="1" dirty="0" err="1">
                <a:solidFill>
                  <a:schemeClr val="tx1"/>
                </a:solidFill>
              </a:rPr>
              <a:t>Унибоб</a:t>
            </a:r>
            <a:r>
              <a:rPr lang="ru-RU" sz="1400" b="1" dirty="0">
                <a:solidFill>
                  <a:schemeClr val="tx1"/>
                </a:solidFill>
              </a:rPr>
              <a:t>-Л</a:t>
            </a:r>
            <a:r>
              <a:rPr lang="ru-RU" sz="1400" b="1" dirty="0" smtClean="0">
                <a:solidFill>
                  <a:schemeClr val="tx1"/>
                </a:solidFill>
              </a:rPr>
              <a:t>»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(фильтры, пластиковая продукция, электронный таймер)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83851" y="1640032"/>
            <a:ext cx="2227865" cy="7612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«Индустрия Л</a:t>
            </a:r>
            <a:r>
              <a:rPr lang="ru-RU" sz="1400" b="1" dirty="0" smtClean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  <a:ea typeface="Calibri" panose="020F0502020204030204" pitchFamily="34" charset="0"/>
              </a:rPr>
              <a:t>онтрогрузы</a:t>
            </a:r>
            <a:r>
              <a:rPr lang="ru-RU" sz="1400" dirty="0" smtClean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ea typeface="Calibri" panose="020F0502020204030204" pitchFamily="34" charset="0"/>
              </a:rPr>
              <a:t>для стиральных </a:t>
            </a:r>
            <a:r>
              <a:rPr lang="ru-RU" sz="1400" dirty="0" smtClean="0">
                <a:solidFill>
                  <a:schemeClr val="tx1"/>
                </a:solidFill>
                <a:ea typeface="Calibri" panose="020F0502020204030204" pitchFamily="34" charset="0"/>
              </a:rPr>
              <a:t>машин)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96659" y="2468892"/>
            <a:ext cx="2215057" cy="5785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a typeface="Calibri" panose="020F0502020204030204" pitchFamily="34" charset="0"/>
              </a:rPr>
              <a:t>ООО «</a:t>
            </a:r>
            <a:r>
              <a:rPr lang="ru-RU" sz="1400" b="1" dirty="0" err="1">
                <a:solidFill>
                  <a:schemeClr val="tx1"/>
                </a:solidFill>
                <a:ea typeface="Calibri" panose="020F0502020204030204" pitchFamily="34" charset="0"/>
              </a:rPr>
              <a:t>Экинлер</a:t>
            </a:r>
            <a:r>
              <a:rPr lang="ru-RU" sz="1400" b="1" dirty="0">
                <a:solidFill>
                  <a:schemeClr val="tx1"/>
                </a:solidFill>
                <a:ea typeface="Calibri" panose="020F0502020204030204" pitchFamily="34" charset="0"/>
              </a:rPr>
              <a:t>» </a:t>
            </a:r>
            <a:r>
              <a:rPr lang="ru-RU" sz="1400" dirty="0" smtClean="0">
                <a:solidFill>
                  <a:schemeClr val="tx1"/>
                </a:solidFill>
                <a:ea typeface="Calibri" panose="020F0502020204030204" pitchFamily="34" charset="0"/>
              </a:rPr>
              <a:t>(</a:t>
            </a:r>
            <a:r>
              <a:rPr lang="ru-RU" sz="1400" dirty="0" err="1">
                <a:solidFill>
                  <a:schemeClr val="tx1"/>
                </a:solidFill>
                <a:ea typeface="Calibri" panose="020F0502020204030204" pitchFamily="34" charset="0"/>
              </a:rPr>
              <a:t>э</a:t>
            </a:r>
            <a:r>
              <a:rPr lang="ru-RU" sz="1400" dirty="0" err="1" smtClean="0">
                <a:solidFill>
                  <a:schemeClr val="tx1"/>
                </a:solidFill>
                <a:ea typeface="Calibri" panose="020F0502020204030204" pitchFamily="34" charset="0"/>
              </a:rPr>
              <a:t>лектрокабельная</a:t>
            </a:r>
            <a:r>
              <a:rPr lang="ru-RU" sz="1400" dirty="0" smtClean="0">
                <a:solidFill>
                  <a:schemeClr val="tx1"/>
                </a:solidFill>
                <a:ea typeface="Calibri" panose="020F0502020204030204" pitchFamily="34" charset="0"/>
              </a:rPr>
              <a:t> продукция)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98931" y="3121467"/>
            <a:ext cx="2223239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ЗАО «МПК Плюс» </a:t>
            </a:r>
            <a:r>
              <a:rPr lang="ru-RU" sz="1400" dirty="0" smtClean="0">
                <a:solidFill>
                  <a:schemeClr val="tx1"/>
                </a:solidFill>
              </a:rPr>
              <a:t>(экструзия </a:t>
            </a:r>
            <a:r>
              <a:rPr lang="ru-RU" sz="1400" dirty="0">
                <a:solidFill>
                  <a:schemeClr val="tx1"/>
                </a:solidFill>
              </a:rPr>
              <a:t>и окраска для холодильников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8131" y="4970261"/>
            <a:ext cx="2389176" cy="8350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</a:t>
            </a:r>
            <a:r>
              <a:rPr lang="ru-RU" sz="1400" b="1" dirty="0" err="1">
                <a:solidFill>
                  <a:schemeClr val="tx1"/>
                </a:solidFill>
              </a:rPr>
              <a:t>Евротех</a:t>
            </a:r>
            <a:r>
              <a:rPr lang="ru-RU" sz="1400" b="1" dirty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(резинотехнические изделия)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13120" y="4505840"/>
            <a:ext cx="2201279" cy="5063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«Арт-</a:t>
            </a:r>
            <a:r>
              <a:rPr lang="ru-RU" sz="1400" b="1" dirty="0" err="1">
                <a:solidFill>
                  <a:schemeClr val="tx1"/>
                </a:solidFill>
              </a:rPr>
              <a:t>принт</a:t>
            </a:r>
            <a:r>
              <a:rPr lang="ru-RU" sz="1400" b="1" dirty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(печатная продукция)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413120" y="3899412"/>
            <a:ext cx="2198596" cy="538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</a:t>
            </a:r>
            <a:r>
              <a:rPr lang="ru-RU" sz="1400" b="1" dirty="0" err="1">
                <a:solidFill>
                  <a:schemeClr val="tx1"/>
                </a:solidFill>
              </a:rPr>
              <a:t>Кроно</a:t>
            </a:r>
            <a:r>
              <a:rPr lang="ru-RU" sz="1400" b="1" dirty="0">
                <a:solidFill>
                  <a:schemeClr val="tx1"/>
                </a:solidFill>
              </a:rPr>
              <a:t>»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(пластиковая упаковка)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69797" y="2445177"/>
            <a:ext cx="2412350" cy="6135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ОАО «Полимер»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(изделия </a:t>
            </a:r>
            <a:r>
              <a:rPr lang="ru-RU" sz="1400" dirty="0">
                <a:solidFill>
                  <a:schemeClr val="tx1"/>
                </a:solidFill>
              </a:rPr>
              <a:t>из резины и полимерных </a:t>
            </a:r>
            <a:r>
              <a:rPr lang="ru-RU" sz="1400" dirty="0" smtClean="0">
                <a:solidFill>
                  <a:schemeClr val="tx1"/>
                </a:solidFill>
              </a:rPr>
              <a:t>материалов)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58909" y="3126334"/>
            <a:ext cx="2415598" cy="787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</a:t>
            </a:r>
            <a:r>
              <a:rPr lang="ru-RU" sz="1400" b="1" dirty="0" err="1">
                <a:solidFill>
                  <a:schemeClr val="tx1"/>
                </a:solidFill>
              </a:rPr>
              <a:t>Юнионвайр</a:t>
            </a:r>
            <a:r>
              <a:rPr lang="ru-RU" sz="1400" b="1" dirty="0" smtClean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(изолированные провода и кабели)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44169" y="4969726"/>
            <a:ext cx="3259199" cy="8355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«Завод </a:t>
            </a:r>
            <a:r>
              <a:rPr lang="ru-RU" sz="1400" b="1" dirty="0" err="1">
                <a:solidFill>
                  <a:schemeClr val="tx1"/>
                </a:solidFill>
              </a:rPr>
              <a:t>пенопла</a:t>
            </a:r>
            <a:r>
              <a:rPr lang="en-US" sz="1400" b="1" dirty="0">
                <a:solidFill>
                  <a:schemeClr val="tx1"/>
                </a:solidFill>
              </a:rPr>
              <a:t>c</a:t>
            </a:r>
            <a:r>
              <a:rPr lang="ru-RU" sz="1400" b="1" dirty="0">
                <a:solidFill>
                  <a:schemeClr val="tx1"/>
                </a:solidFill>
              </a:rPr>
              <a:t>т»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(изделия </a:t>
            </a:r>
            <a:r>
              <a:rPr lang="ru-RU" sz="1400" dirty="0">
                <a:solidFill>
                  <a:schemeClr val="tx1"/>
                </a:solidFill>
              </a:rPr>
              <a:t>из вспененного </a:t>
            </a:r>
            <a:r>
              <a:rPr lang="ru-RU" sz="1400" dirty="0" smtClean="0">
                <a:solidFill>
                  <a:schemeClr val="tx1"/>
                </a:solidFill>
              </a:rPr>
              <a:t>полистирола)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075438" y="2468892"/>
            <a:ext cx="3227930" cy="5898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ООО «Полимер-групп»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(пластиковая упаковка)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052845" y="4189533"/>
            <a:ext cx="3260548" cy="7126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«Пластик-Холл» </a:t>
            </a:r>
            <a:r>
              <a:rPr lang="ru-RU" sz="1400" dirty="0" smtClean="0">
                <a:solidFill>
                  <a:schemeClr val="tx1"/>
                </a:solidFill>
              </a:rPr>
              <a:t>(резинотехнические </a:t>
            </a:r>
            <a:r>
              <a:rPr lang="ru-RU" sz="1400" dirty="0">
                <a:solidFill>
                  <a:schemeClr val="tx1"/>
                </a:solidFill>
              </a:rPr>
              <a:t>изделия для </a:t>
            </a:r>
            <a:r>
              <a:rPr lang="ru-RU" sz="1400" dirty="0" smtClean="0">
                <a:solidFill>
                  <a:schemeClr val="tx1"/>
                </a:solidFill>
              </a:rPr>
              <a:t>холодильников)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6413120" y="5079819"/>
            <a:ext cx="2198596" cy="7254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ТД «Липецкий станкозавод»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(поставка пластиков)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5" name="Объект 104"/>
          <p:cNvSpPr>
            <a:spLocks noGrp="1"/>
          </p:cNvSpPr>
          <p:nvPr>
            <p:ph idx="1"/>
          </p:nvPr>
        </p:nvSpPr>
        <p:spPr>
          <a:xfrm>
            <a:off x="457200" y="1575380"/>
            <a:ext cx="8229600" cy="45507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2612916" y="1242696"/>
            <a:ext cx="3918167" cy="255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Предприятия – участники кластера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54" name="Рисунок 53" descr="рисованная карта без покрас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8494" y="1790896"/>
            <a:ext cx="4563706" cy="4158384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580112" y="2780928"/>
            <a:ext cx="3563888" cy="129614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92080" y="2780928"/>
            <a:ext cx="3600400" cy="504056"/>
          </a:xfrm>
          <a:prstGeom prst="rect">
            <a:avLst/>
          </a:prstGeom>
          <a:solidFill>
            <a:srgbClr val="FF500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580112" y="1412776"/>
            <a:ext cx="3563888" cy="129614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292080" y="1412776"/>
            <a:ext cx="3600400" cy="504056"/>
          </a:xfrm>
          <a:prstGeom prst="rect">
            <a:avLst/>
          </a:prstGeom>
          <a:solidFill>
            <a:srgbClr val="FF500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764704"/>
            <a:ext cx="8784976" cy="360040"/>
            <a:chOff x="179512" y="764704"/>
            <a:chExt cx="8784976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9592" y="764704"/>
              <a:ext cx="806489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764705"/>
              <a:ext cx="792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Поставщики комплектующих и преимущества локализации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6051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368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764704"/>
              <a:ext cx="35165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686" name="Picture 14" descr="http://www.portalkbr.com/berita/luarnegeri/__icsFiles/afieldfile/2013/09/26/cin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97336"/>
            <a:ext cx="1728192" cy="10519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74" name="Picture 2" descr="http://www.yuga.ru/media/evrosoyuz(1)__t722s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1703145" cy="1001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1" name="TextBox 20"/>
          <p:cNvSpPr txBox="1"/>
          <p:nvPr/>
        </p:nvSpPr>
        <p:spPr>
          <a:xfrm>
            <a:off x="251520" y="422108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Страны Европы</a:t>
            </a:r>
            <a:endParaRPr lang="ru-RU" sz="1600" dirty="0"/>
          </a:p>
        </p:txBody>
      </p:sp>
      <p:pic>
        <p:nvPicPr>
          <p:cNvPr id="28678" name="Picture 6" descr="http://img1.liveinternet.ru/images/attach/c/4/81/50/81050831_large_800pxFlag_of_Russia_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56792"/>
            <a:ext cx="1728192" cy="10519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" name="TextBox 24"/>
          <p:cNvSpPr txBox="1"/>
          <p:nvPr/>
        </p:nvSpPr>
        <p:spPr>
          <a:xfrm>
            <a:off x="251520" y="256490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Россия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594928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Китай</a:t>
            </a:r>
            <a:endParaRPr lang="ru-RU" sz="1600" dirty="0"/>
          </a:p>
        </p:txBody>
      </p:sp>
      <p:sp>
        <p:nvSpPr>
          <p:cNvPr id="40" name="Стрелка вправо 39"/>
          <p:cNvSpPr/>
          <p:nvPr/>
        </p:nvSpPr>
        <p:spPr>
          <a:xfrm rot="20056190">
            <a:off x="2454941" y="4492291"/>
            <a:ext cx="1763089" cy="796686"/>
          </a:xfrm>
          <a:prstGeom prst="rightArrow">
            <a:avLst>
              <a:gd name="adj1" fmla="val 61734"/>
              <a:gd name="adj2" fmla="val 48343"/>
            </a:avLst>
          </a:prstGeom>
          <a:solidFill>
            <a:schemeClr val="accent1">
              <a:alpha val="89000"/>
            </a:schemeClr>
          </a:solidFill>
          <a:ln w="952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688632" y="1550582"/>
            <a:ext cx="3635896" cy="11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Снижение цены</a:t>
            </a:r>
            <a:b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Таможенная пошлина не взимается</a:t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  (экономия до 20%)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Снижение транспортных расходов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Более низкая стоимость переработки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0112" y="2895468"/>
            <a:ext cx="356388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Снижение времени выполнения заказа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Сокращение времени поставки</a:t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  комплектующих (в 5-10 раз)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Уменьшение складских запасов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Гибкость логистики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80112" y="4149080"/>
            <a:ext cx="3563888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292080" y="4149080"/>
            <a:ext cx="3600400" cy="504056"/>
          </a:xfrm>
          <a:prstGeom prst="rect">
            <a:avLst/>
          </a:prstGeom>
          <a:solidFill>
            <a:srgbClr val="FF500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580112" y="4191612"/>
            <a:ext cx="356388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Развитие существующей базы </a:t>
            </a:r>
            <a:b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локальных поставщиков</a:t>
            </a:r>
            <a:endParaRPr lang="ru-R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Усовершенствование и внедрение</a:t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  инновационных технологий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Внедрение и применение</a:t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  международных стандартов качества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80112" y="5589240"/>
            <a:ext cx="3563888" cy="100811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292080" y="5589240"/>
            <a:ext cx="3600400" cy="504056"/>
          </a:xfrm>
          <a:prstGeom prst="rect">
            <a:avLst/>
          </a:prstGeom>
          <a:solidFill>
            <a:srgbClr val="FF500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580112" y="5715253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Социальный вклад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дополнительные рабочие места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социальная стабильность</a:t>
            </a:r>
          </a:p>
          <a:p>
            <a:pPr>
              <a:lnSpc>
                <a:spcPct val="80000"/>
              </a:lnSpc>
            </a:pP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499992" y="41490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139952" y="38610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Липецк</a:t>
            </a:r>
            <a:endParaRPr lang="ru-RU" sz="1400" dirty="0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293096"/>
            <a:ext cx="1152128" cy="4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4" name="TextBox 33"/>
          <p:cNvSpPr txBox="1"/>
          <p:nvPr/>
        </p:nvSpPr>
        <p:spPr>
          <a:xfrm rot="20054210">
            <a:off x="2258836" y="4783135"/>
            <a:ext cx="1944216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€ 49 млн.</a:t>
            </a:r>
            <a:b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25 поставщиков 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536948">
            <a:off x="2399746" y="3535532"/>
            <a:ext cx="1751961" cy="796686"/>
          </a:xfrm>
          <a:prstGeom prst="rightArrow">
            <a:avLst>
              <a:gd name="adj1" fmla="val 61147"/>
              <a:gd name="adj2" fmla="val 50306"/>
            </a:avLst>
          </a:prstGeom>
          <a:solidFill>
            <a:schemeClr val="accent1">
              <a:alpha val="91000"/>
            </a:schemeClr>
          </a:solidFill>
          <a:ln w="952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490499">
            <a:off x="2272374" y="3546130"/>
            <a:ext cx="134663" cy="502407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2114973">
            <a:off x="2408694" y="2547549"/>
            <a:ext cx="1994897" cy="796686"/>
          </a:xfrm>
          <a:prstGeom prst="rightArrow">
            <a:avLst>
              <a:gd name="adj1" fmla="val 58390"/>
              <a:gd name="adj2" fmla="val 50306"/>
            </a:avLst>
          </a:prstGeom>
          <a:solidFill>
            <a:schemeClr val="accent1">
              <a:alpha val="89000"/>
            </a:schemeClr>
          </a:solidFill>
          <a:ln w="952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568243">
            <a:off x="2074367" y="3757517"/>
            <a:ext cx="2160240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€ 150 млн.</a:t>
            </a:r>
            <a:b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115 поставщиков 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490499">
            <a:off x="2055548" y="3519704"/>
            <a:ext cx="238408" cy="502407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2201357">
            <a:off x="2476005" y="2098936"/>
            <a:ext cx="134663" cy="502407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2201357">
            <a:off x="2288300" y="2000770"/>
            <a:ext cx="238408" cy="502407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20234784">
            <a:off x="2447485" y="5047107"/>
            <a:ext cx="134663" cy="502407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20234784">
            <a:off x="2259234" y="5102214"/>
            <a:ext cx="238408" cy="502407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подложка.jpg"/>
          <p:cNvPicPr>
            <a:picLocks noChangeAspect="1"/>
          </p:cNvPicPr>
          <p:nvPr/>
        </p:nvPicPr>
        <p:blipFill>
          <a:blip r:embed="rId2" cstate="print"/>
          <a:srcRect l="88495" r="3242" b="90022"/>
          <a:stretch>
            <a:fillRect/>
          </a:stretch>
        </p:blipFill>
        <p:spPr>
          <a:xfrm>
            <a:off x="0" y="0"/>
            <a:ext cx="755576" cy="6843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188627">
            <a:off x="1923654" y="2610254"/>
            <a:ext cx="2592288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€ 196 млн.</a:t>
            </a:r>
            <a:b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120 поставщиков 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99985"/>
            <a:ext cx="579170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под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179512" y="764704"/>
            <a:ext cx="8784976" cy="360040"/>
            <a:chOff x="179512" y="764704"/>
            <a:chExt cx="8784976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9592" y="764704"/>
              <a:ext cx="806489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764705"/>
              <a:ext cx="792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Реализуемые проекты кластера белой техники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6051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368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764704"/>
              <a:ext cx="35165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817240" y="1340768"/>
            <a:ext cx="3384376" cy="115212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9208" y="1196752"/>
            <a:ext cx="864096" cy="8640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21296" y="1578058"/>
            <a:ext cx="2880320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Инжиниринговый центр (ИЦ)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7240" y="2708920"/>
            <a:ext cx="3384376" cy="115212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9208" y="2564904"/>
            <a:ext cx="864096" cy="86409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93304" y="2780928"/>
            <a:ext cx="280831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Инновационное опытно-конструкторское бюро при ИЦ</a:t>
            </a:r>
            <a:br>
              <a:rPr lang="ru-RU" sz="1400" dirty="0" smtClean="0"/>
            </a:br>
            <a:r>
              <a:rPr lang="ru-RU" sz="1400" dirty="0" smtClean="0"/>
              <a:t>на базе ЛГТУ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7240" y="4077072"/>
            <a:ext cx="3384376" cy="115212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29208" y="3933056"/>
            <a:ext cx="864096" cy="864096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93304" y="4149080"/>
            <a:ext cx="280831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Предприятие по изготовлению, ремонту и обслуживанию технологической оснастки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4077072"/>
            <a:ext cx="3384376" cy="115212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72000" y="3933056"/>
            <a:ext cx="864096" cy="864096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t="5000" b="5000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4149080"/>
            <a:ext cx="280831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Кластерный центр локализации для привлечения</a:t>
            </a:r>
            <a:br>
              <a:rPr lang="ru-RU" sz="1400" dirty="0" smtClean="0"/>
            </a:br>
            <a:r>
              <a:rPr lang="ru-RU" sz="1400" dirty="0" smtClean="0"/>
              <a:t>новых участников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49688" y="1340768"/>
            <a:ext cx="3384376" cy="115212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61656" y="1196752"/>
            <a:ext cx="864096" cy="864096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25752" y="1412776"/>
            <a:ext cx="280831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Торговый дом</a:t>
            </a:r>
            <a:br>
              <a:rPr lang="ru-RU" sz="1400" dirty="0" smtClean="0"/>
            </a:br>
            <a:r>
              <a:rPr lang="ru-RU" sz="1400" dirty="0" smtClean="0"/>
              <a:t>(снабженческо-сбытовое обеспечение кластера)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49688" y="2708920"/>
            <a:ext cx="3384376" cy="115212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61656" y="2564904"/>
            <a:ext cx="864096" cy="864096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 l="-5000" t="5000" r="-6000" b="5000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25752" y="2852936"/>
            <a:ext cx="2808312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Программа подготовки и переподготовки кадров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57348" y="2124646"/>
            <a:ext cx="3282603" cy="2880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71600" y="209032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7348" y="3524697"/>
            <a:ext cx="3272259" cy="2880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889248" y="350100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12,9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7348" y="4871583"/>
            <a:ext cx="3272259" cy="2880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89248" y="482905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16,25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00140" y="4871583"/>
            <a:ext cx="3272259" cy="2880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932040" y="483990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2,6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19272" y="2145912"/>
            <a:ext cx="3242783" cy="2880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879164" y="2111590"/>
            <a:ext cx="3282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0,61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21696" y="3492798"/>
            <a:ext cx="3250704" cy="2880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5004048" y="347153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27584" y="5445224"/>
            <a:ext cx="7406480" cy="115212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27435" y="5301208"/>
            <a:ext cx="864096" cy="864096"/>
          </a:xfrm>
          <a:prstGeom prst="ellipse">
            <a:avLst/>
          </a:prstGeom>
          <a:blipFill dpi="0" rotWithShape="1">
            <a:blip r:embed="rId9" cstate="print">
              <a:alphaModFix amt="78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971600" y="5517232"/>
            <a:ext cx="7056784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Финансирование проекта</a:t>
            </a:r>
            <a:endParaRPr lang="ru-RU" sz="1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899592" y="6229102"/>
            <a:ext cx="4536504" cy="2880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508104" y="6226679"/>
            <a:ext cx="2672795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411760" y="619387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46,3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00192" y="618878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17,4 млн. 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55776" y="585752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Господдержка</a:t>
            </a:r>
            <a:endParaRPr lang="ru-RU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084168" y="5857527"/>
            <a:ext cx="1931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Собственные средства</a:t>
            </a:r>
            <a:endParaRPr lang="ru-RU" sz="1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95536" y="5477123"/>
            <a:ext cx="936104" cy="93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63,7</a:t>
            </a:r>
            <a:br>
              <a:rPr lang="ru-RU" sz="2800" b="1" dirty="0" smtClean="0"/>
            </a:br>
            <a:r>
              <a:rPr lang="ru-RU" sz="1200" b="1" dirty="0" smtClean="0"/>
              <a:t>млн. руб.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860032" y="619387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70%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36096" y="619387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30%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7" name="Рисунок 56" descr="подложка.jpg"/>
          <p:cNvPicPr>
            <a:picLocks noChangeAspect="1"/>
          </p:cNvPicPr>
          <p:nvPr/>
        </p:nvPicPr>
        <p:blipFill>
          <a:blip r:embed="rId2" cstate="print"/>
          <a:srcRect l="88495" r="3242" b="90022"/>
          <a:stretch>
            <a:fillRect/>
          </a:stretch>
        </p:blipFill>
        <p:spPr>
          <a:xfrm>
            <a:off x="0" y="0"/>
            <a:ext cx="755576" cy="684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101623"/>
            <a:ext cx="579170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world00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87" y="1340768"/>
            <a:ext cx="3594731" cy="3600400"/>
          </a:xfrm>
          <a:prstGeom prst="rect">
            <a:avLst/>
          </a:prstGeom>
        </p:spPr>
      </p:pic>
      <p:pic>
        <p:nvPicPr>
          <p:cNvPr id="18" name="Рисунок 17" descr="world00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9664" y="1340768"/>
            <a:ext cx="3594731" cy="36004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9512" y="764704"/>
            <a:ext cx="8784976" cy="360040"/>
            <a:chOff x="179512" y="764704"/>
            <a:chExt cx="8784976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9592" y="764704"/>
              <a:ext cx="806489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764705"/>
              <a:ext cx="792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Ожидаемые результаты функционирования кластера белой техники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6051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368" y="764704"/>
              <a:ext cx="63624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764704"/>
              <a:ext cx="351656" cy="360040"/>
            </a:xfrm>
            <a:prstGeom prst="rect">
              <a:avLst/>
            </a:prstGeom>
            <a:solidFill>
              <a:srgbClr val="FF5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вал 12"/>
          <p:cNvSpPr/>
          <p:nvPr/>
        </p:nvSpPr>
        <p:spPr>
          <a:xfrm>
            <a:off x="2165193" y="2408607"/>
            <a:ext cx="2079448" cy="2100513"/>
          </a:xfrm>
          <a:prstGeom prst="ellipse">
            <a:avLst/>
          </a:prstGeom>
          <a:blipFill dpi="0" rotWithShape="1">
            <a:blip r:embed="rId4" cstate="print">
              <a:alphaModFix amt="73000"/>
            </a:blip>
            <a:srcRect/>
            <a:stretch>
              <a:fillRect/>
            </a:stretch>
          </a:blipFill>
          <a:ln w="3810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915816" y="3237011"/>
            <a:ext cx="1286697" cy="912069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57348" y="1941632"/>
            <a:ext cx="2575448" cy="2603256"/>
          </a:xfrm>
          <a:prstGeom prst="ellipse">
            <a:avLst/>
          </a:prstGeom>
          <a:blipFill dpi="0" rotWithShape="1">
            <a:blip r:embed="rId4" cstate="print">
              <a:alphaModFix amt="73000"/>
            </a:blip>
            <a:srcRect/>
            <a:stretch>
              <a:fillRect/>
            </a:stretch>
          </a:blipFill>
          <a:ln w="3810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28656" y="2941428"/>
            <a:ext cx="1791616" cy="12817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99792" y="2433082"/>
            <a:ext cx="129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45%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83521" y="3645024"/>
            <a:ext cx="1294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19%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8172" y="3529583"/>
            <a:ext cx="129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37%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9886" y="1929606"/>
            <a:ext cx="159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63%</a:t>
            </a:r>
            <a:endParaRPr lang="ru-RU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5140" y="3290331"/>
            <a:ext cx="1000556" cy="82484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15,8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млрд. руб.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5656" y="4297787"/>
            <a:ext cx="1000556" cy="6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265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96" y="4089968"/>
            <a:ext cx="2664296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spc="-150" dirty="0" smtClean="0"/>
              <a:t>Закупка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spc="-150" dirty="0" smtClean="0"/>
              <a:t>комплектующих</a:t>
            </a:r>
            <a:endParaRPr lang="ru-RU" sz="1600" spc="-150" dirty="0"/>
          </a:p>
        </p:txBody>
      </p:sp>
      <p:sp>
        <p:nvSpPr>
          <p:cNvPr id="34" name="TextBox 33"/>
          <p:cNvSpPr txBox="1"/>
          <p:nvPr/>
        </p:nvSpPr>
        <p:spPr>
          <a:xfrm>
            <a:off x="1115616" y="479715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Компании-поставщики</a:t>
            </a:r>
            <a:endParaRPr lang="ru-RU" sz="16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79512" y="3573016"/>
            <a:ext cx="79208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9512" y="407707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043608" y="4581128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43608" y="48691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15809"/>
              </p:ext>
            </p:extLst>
          </p:nvPr>
        </p:nvGraphicFramePr>
        <p:xfrm>
          <a:off x="467544" y="5157192"/>
          <a:ext cx="8352927" cy="1487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717"/>
                <a:gridCol w="2027070"/>
                <a:gridCol w="2027070"/>
                <a:gridCol w="202707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/>
                        <a:t>201</a:t>
                      </a:r>
                      <a:r>
                        <a:rPr lang="ru-RU" sz="1400" dirty="0" smtClean="0"/>
                        <a:t>4 г.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/>
                        <a:t>201</a:t>
                      </a:r>
                      <a:r>
                        <a:rPr lang="ru-RU" sz="1400" dirty="0" smtClean="0"/>
                        <a:t>5 г.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/>
                        <a:t>201</a:t>
                      </a:r>
                      <a:r>
                        <a:rPr lang="ru-RU" sz="1400" dirty="0" smtClean="0"/>
                        <a:t>6 г.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/>
                        <a:t>Годовой объем продукции, млн. руб.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30100,0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36300,0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41500,0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/>
                        <a:t>Количество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рабочих мест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6800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7500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8300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/>
                        <a:t>Степень локализации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производства, 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29,7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36,9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60" t="15399" r="14600" b="66776"/>
          <a:stretch>
            <a:fillRect/>
          </a:stretch>
        </p:blipFill>
        <p:spPr bwMode="auto">
          <a:xfrm>
            <a:off x="3866528" y="1328135"/>
            <a:ext cx="1732427" cy="5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195736" y="10964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 г.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660232" y="11003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г.</a:t>
            </a:r>
            <a:endParaRPr lang="ru-RU" dirty="0"/>
          </a:p>
        </p:txBody>
      </p:sp>
      <p:pic>
        <p:nvPicPr>
          <p:cNvPr id="36" name="Рисунок 35" descr="подложка.jpg"/>
          <p:cNvPicPr>
            <a:picLocks noChangeAspect="1"/>
          </p:cNvPicPr>
          <p:nvPr/>
        </p:nvPicPr>
        <p:blipFill>
          <a:blip r:embed="rId2" cstate="print"/>
          <a:srcRect l="88495" r="3242" b="90022"/>
          <a:stretch>
            <a:fillRect/>
          </a:stretch>
        </p:blipFill>
        <p:spPr>
          <a:xfrm>
            <a:off x="0" y="0"/>
            <a:ext cx="755576" cy="6843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926" y="105927"/>
            <a:ext cx="579170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444</Words>
  <Application>Microsoft Office PowerPoint</Application>
  <PresentationFormat>Экран (4:3)</PresentationFormat>
  <Paragraphs>155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user</cp:lastModifiedBy>
  <cp:revision>207</cp:revision>
  <cp:lastPrinted>2015-02-18T13:07:21Z</cp:lastPrinted>
  <dcterms:created xsi:type="dcterms:W3CDTF">2014-04-09T09:43:45Z</dcterms:created>
  <dcterms:modified xsi:type="dcterms:W3CDTF">2015-02-18T13:13:17Z</dcterms:modified>
</cp:coreProperties>
</file>